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5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750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89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3320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108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332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45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89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49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8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39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41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42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59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24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A487C-5C7B-4E94-8A35-E418DAE6BF6D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3BD5AD2-5B9D-4E16-B2C0-6036286215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49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osobennosti.net/obmen-opytom/treningi/43-trening-preodoleniya-emotsionalnogo-vygoraniya.html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641445"/>
            <a:ext cx="8915399" cy="345288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комфорт – важное условие эффективного отдыха детей в летнем лагере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05014" y="4490113"/>
            <a:ext cx="5090616" cy="162408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Сартыыл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С.С.,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высшей квалификационной категории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ГБУ РЦПМСС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Сайзырал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1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6848" y="600501"/>
            <a:ext cx="8596952" cy="55764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проблемой для летних оздоровительно-образовательных учреждений является  адаптация детей к новым изменяющимся условиям и требованиям в связи с постоянно меняющимися «правилами игры».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критериями, подтверждающими успешность адаптации ребёнка 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условиям, являются следующие: адекватность и оптимальность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реализовать творческие возможности;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конфликтных ситуаций;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собственную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саморазвитие.</a:t>
            </a:r>
          </a:p>
        </p:txBody>
      </p:sp>
    </p:spTree>
    <p:extLst>
      <p:ext uri="{BB962C8B-B14F-4D97-AF65-F5344CB8AC3E}">
        <p14:creationId xmlns:p14="http://schemas.microsoft.com/office/powerpoint/2010/main" val="38042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448" y="259308"/>
            <a:ext cx="9662165" cy="131018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проблемы воспитанников  разных возрастных групп 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решения.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Проблемы младшего школьного </a:t>
            </a:r>
            <a:r>
              <a:rPr lang="ru-RU" dirty="0" smtClean="0"/>
              <a:t>возраста</a:t>
            </a:r>
          </a:p>
          <a:p>
            <a:pPr marL="0" indent="0" algn="ctr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320451"/>
              </p:ext>
            </p:extLst>
          </p:nvPr>
        </p:nvGraphicFramePr>
        <p:xfrm>
          <a:off x="1842448" y="1569493"/>
          <a:ext cx="9853683" cy="4858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3911"/>
                <a:gridCol w="5239772"/>
              </a:tblGrid>
              <a:tr h="1105598">
                <a:tc gridSpan="2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 младшего школьного возраста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7745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Прогнозируемые 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ситуации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Варианты решения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844336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Болезненно переживают разлуку с семьей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Отвлечь интересными делами, переключить внимание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95462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Раздражительность, тоска по дому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Дать такое задание ребенку, чтобы он почувствовал себя нужным в новом коллективе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95462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Задают множество вопро­сов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Внимательно выслушивать и спокойно отвечать, повторяя ответ столько раз, сколько необ­ходимо для понимания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5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939791"/>
              </p:ext>
            </p:extLst>
          </p:nvPr>
        </p:nvGraphicFramePr>
        <p:xfrm>
          <a:off x="1965277" y="245659"/>
          <a:ext cx="9853683" cy="6264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561"/>
                <a:gridCol w="6569122"/>
              </a:tblGrid>
              <a:tr h="792875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Быстро утомляются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Быстрее «бежать» к финишу, к результатам — в игре, труде...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11603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Трудно засыпают, просы­паются по ночам «по­пить», не умеют застелить постель, разбрасывают и теряют вещи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Терпеливо приучать к порядку, учить рациональным приемам  содержания личных вещей и постели. Проявлять осо­бое внимание вечером: кому-то сказку расска­зать, кому-то спеть, кого-то погладить по голове, по руке, с кем-то просто посидеть рядом.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2645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уверены  в себе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Давать нагрузку с учетом физического здоро­вья, без акцентирования на этом  внимания, поощрять даже малые достижения.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49836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Едят медленно, предпочитают есть всухомятку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Увидеть таких детей и принять все меры для предупреждения конфликтных ситуаций. Поса­дить детей за отдельный стол. Следить за тем, чтобы съедали первое.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808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Готовы всё пробовать на вкус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Рассказывать детям о ядовитых ягодах, расте­ниях...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65013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Потеряли интерес к заня­тиям, внимание рассеян­ное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Рекомендуется частая смена видов деятельно­сти и их продолжитель­ность по времени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11603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Слезы и страхи в темноте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оставлять одного ребенка в темноте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73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200836"/>
              </p:ext>
            </p:extLst>
          </p:nvPr>
        </p:nvGraphicFramePr>
        <p:xfrm>
          <a:off x="2661313" y="365125"/>
          <a:ext cx="9130353" cy="6185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7489"/>
                <a:gridCol w="4722864"/>
              </a:tblGrid>
              <a:tr h="1030967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Прогнозируемые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ситуации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Варианты решения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103096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Проявляют желание иг­рать с младшими детьми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Поддерживать, поощрять и направлять дейст­вия детей по опеке малышей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3096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Копируют привычки, ма­неры поведения, лексикон взрослых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Стремиться ни в чем не  подавать дурного примера 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3096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Постоянно опаздывают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давать поручений, связанных с учетом времени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3096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Впечатлительны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рассказывать сказки, истории с «плохим концом»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3096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Постоянно рискуют, склонны к травматизму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Избегать чрезмерных ограничений в деятельно­сти детей, заполнять их жизнь полезными и нужными играми, состязаниями, следя при этом за соблюдением необходимых правил безопас­ности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0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245660"/>
            <a:ext cx="9675812" cy="116006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младшего школьного возраста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636296"/>
              </p:ext>
            </p:extLst>
          </p:nvPr>
        </p:nvGraphicFramePr>
        <p:xfrm>
          <a:off x="2589213" y="1173705"/>
          <a:ext cx="8915400" cy="5371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0518"/>
                <a:gridCol w="5294882"/>
              </a:tblGrid>
              <a:tr h="1074259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Прогнозируемые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ситуации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Варианты решения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/>
                </a:tc>
              </a:tr>
              <a:tr h="1074259"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Болезненно переживают разлуку с семьей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Отвлечь интересными делами, переключить внимание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</a:tr>
              <a:tr h="1074259"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Раздражительность, тоска по дому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Дать такое задание ребенку, чтобы он почувствовал себя нужным в новом коллективе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</a:tr>
              <a:tr h="1074259"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Задают множество вопро­сов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Внимательно выслушивать и спокойно отвечать, повторяя ответ столько раз, сколько необ­ходимо для понимания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</a:tr>
              <a:tr h="1074259"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Быстро утомляются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Быстрее «бежать» к финишу, к результатам — в игре, труде...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1535" marR="215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72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095103"/>
              </p:ext>
            </p:extLst>
          </p:nvPr>
        </p:nvGraphicFramePr>
        <p:xfrm>
          <a:off x="2238234" y="204784"/>
          <a:ext cx="9512487" cy="6277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870"/>
                <a:gridCol w="6291617"/>
              </a:tblGrid>
              <a:tr h="1046317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Прогнозируемые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ситуации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Варианты решения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104631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Трудно засыпают, просы­паются по ночам «по­пить», не умеют застелить постель, разбрасывают и теряют вещи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Терпеливо приучать к порядку, учить рациональным приемам  содержания личных вещей и постели. Проявлять осо­бое внимание вечером: кому-то сказку расска­зать, кому-то спеть, кого-то погладить по голове, по руке, с кем-то просто посидеть рядом.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4631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уверены  в себе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Давать нагрузку с учетом физического здоро­вья, без акцентирования на этом  внимания, поощрять даже малые достижения.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4631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Едят медленно, предпочитают есть всухомятку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Увидеть таких детей и принять все меры для предупреждения конфликтных ситуаций. Поса­дить детей за отдельный стол. Следить за тем, чтобы съедали первое.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4631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Готовы всё пробовать на вкус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Рассказывать детям о ядовитых ягодах, расте­ниях...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46317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Потеряли интерес к заня­тиям, внимание рассеян­ное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Рекомендуется частая смена видов деятельно­сти и их продолжитель­ность по времени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25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2217"/>
              </p:ext>
            </p:extLst>
          </p:nvPr>
        </p:nvGraphicFramePr>
        <p:xfrm>
          <a:off x="2292822" y="365127"/>
          <a:ext cx="9539786" cy="60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4079"/>
                <a:gridCol w="5745707"/>
              </a:tblGrid>
              <a:tr h="100822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Слезы и страхи в темноте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оставлять одного ребенка в темноте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0822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Проявляют желание иг­рать с младшими детьми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Поддерживать, поощрять и направлять дейст­вия детей по опеке малышей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0822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Копируют привычки, ма­неры поведения, лексикон взрослых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Стремиться ни в чем не  подавать дурного примера 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0822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Постоянно опаздывают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давать поручений, связанных с учетом времени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0822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Впечатлительны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 рассказывать сказки, истории с «плохим концом»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100822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Постоянно рискуют, склонны к травматизму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Избегать чрезмерных ограничений в деятельно­сти детей, заполнять их жизнь полезными и нужными играми, состязаниями, следя при этом за соблюдением необходимых правил безопас­ности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1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5278" y="150125"/>
            <a:ext cx="9498391" cy="1146412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детей среднего возраста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63552"/>
              </p:ext>
            </p:extLst>
          </p:nvPr>
        </p:nvGraphicFramePr>
        <p:xfrm>
          <a:off x="2169994" y="1201001"/>
          <a:ext cx="9608024" cy="533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756"/>
                <a:gridCol w="5325268"/>
              </a:tblGrid>
              <a:tr h="88483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Прогнозируемые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ситуации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Варианты решения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8483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Обидчивость, повышенная чувстви­тельность к несправедливости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Внимательное, доброе отношение к детям, стремление разобраться в причинах пове­дения детей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8483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Внешнее проявление взрослости: курение,   игра  в   карты, проба спиртного, употребление взросло­го лексикона, использование кос­метики, украшений. Бодрствова­ние после отбоя, различные ноч­ные занятия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Проводить разъяснительную работу с привлечением всех специалистов и пока­зом соответствующих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кинофильмов.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Приучать к выполнению разумного ре­жима дня. Если невозможно полностью избежать ночных занятий, направлять их в приемлемое русло.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8483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Замкнутость, одиночество. Обост­ренное переживание своих недос­татков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Стремиться переключать внимание детей, давать поручения, связанные с необходи­мостью общения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8483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Непослушание, действие «напе­рекор», постоянные споры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Вникать в интересы детей, сотрудни­чать с ними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884830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Проявление    тайн (укромные уголки леса, полянки, места ры­балки). Озорство, шалости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Знать секреты детей, совместно сохра­нять их, разумно использовать. Органи­зовывать интересные игры с элемента­ми романтики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55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449" y="232013"/>
            <a:ext cx="9662164" cy="79157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подростков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427160"/>
              </p:ext>
            </p:extLst>
          </p:nvPr>
        </p:nvGraphicFramePr>
        <p:xfrm>
          <a:off x="2088106" y="1023585"/>
          <a:ext cx="9621672" cy="5610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5398"/>
                <a:gridCol w="5336274"/>
              </a:tblGrid>
              <a:tr h="692624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Прогнозируемые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ситуации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Варианты решения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Замкнутость, агрессивность, лег­кая    ранимость. Чередование плохого и хорошего настроения, уход в «себя»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Поведение такого ребенка полностью зависит от того, как взрослые будут вести себя с ним. 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Неподчинение взрослым, дейст­вия «наперекор», критиканство. Стремление   к независимости, вызывающее поведение. Дейст­вия опережают мысли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Пытаться понять подростков, понять причины того или иного их поступка, акцентировать внимание на позитивных моментах в критических высказываниях, тактично направлять их действия - в нуж­ное русло, стать приятным собеседни­ком.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Недовольство своим внешним видом, разочарование от соб­ственного отражения в зеркале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 индивидуальной беседе разъяснять подростку, как правильно ухаживать за кожей, изменить свой внешний вид, повысить самооценку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Интерес к себе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 коллективной беседе — находить у такого подростка лучшие качества и подчеркивать их. Полезно организовывать доверительные разговоры «Расскажи мне о себе», «Расскажи мне обо мне» и др.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Развитие интереса к противоположному полу, появление новых ощущений, чувств, переживаний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Тактично, целомудренно раскрыть подросткам красоту настоящей дружбы и любви. Отвечать на вопросы серьезно и корректно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Проявление чрезмерной самостоятельности. Стремление освободиться  от родительской опеки.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Учитывать это и  предоставлять подросткам как можно больше подконтрольной самостоятельности.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692624"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Несбывающиеся  мечты подростков</a:t>
                      </a:r>
                      <a:endParaRPr lang="ru-RU" sz="18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 Поразмышлять вместе с  подростками о жизненных перспективах и ценностях</a:t>
                      </a:r>
                      <a:endParaRPr lang="ru-RU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75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0561" y="177421"/>
            <a:ext cx="9744051" cy="105087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названных проблем существует ряд других ситуаций.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0561" y="1228299"/>
            <a:ext cx="10181230" cy="540451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замыкается в себе,  испытывает чувства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покинутости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одиночества;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раскованное поведение: он всезнайка, вспоминает о том, как было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прошлым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летом, позапрошлым, постоянно сравнивает данный лагерь с иными, противопоставляет себя другим детям. дефицита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чрезмерных ограничений в нужной и полезной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давать возможность израсходовать накопленную избыточную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энергию;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(иногда это называют как «Слёзы вниз», чаще связывая с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эмоциональным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неблагополучием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ситуаций  - наличие проблемы сна.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может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появиться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хождение во время сна (лунатизм).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наличии пред-посылок могут возникнуть ночные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кошмары;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«отвергнутые», изолированные дети;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эмоциональные проявления;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сексуальное поведение;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химическое отравление;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андализм;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дисциплины. </a:t>
            </a:r>
          </a:p>
        </p:txBody>
      </p:sp>
    </p:spTree>
    <p:extLst>
      <p:ext uri="{BB962C8B-B14F-4D97-AF65-F5344CB8AC3E}">
        <p14:creationId xmlns:p14="http://schemas.microsoft.com/office/powerpoint/2010/main" val="566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505" y="341194"/>
            <a:ext cx="9703108" cy="156380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комфорт – важное условие эффективного отдыха детей в летнем лагере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7290" y="1787857"/>
            <a:ext cx="9567079" cy="481940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формы организации отдыха, заложить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отдыха, развлечений, досуга;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приобрести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самостоятельности и  ответственности в условиях, когда ситуация совместного проживания со сверстниками, вдали от дома и опеки родителей позволяет ему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сотрудничества со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совершенствовать умения принятия самостоятельных решений;		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искреннего, дружеского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взрослыми;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потенциальные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видах деятельности и общения, завоевать уважение сверстников и взрослых, приобрести новые интересы, ощутить востребованность уже имеющихся умений. </a:t>
            </a:r>
          </a:p>
        </p:txBody>
      </p:sp>
    </p:spTree>
    <p:extLst>
      <p:ext uri="{BB962C8B-B14F-4D97-AF65-F5344CB8AC3E}">
        <p14:creationId xmlns:p14="http://schemas.microsoft.com/office/powerpoint/2010/main" val="327766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313899"/>
            <a:ext cx="9716755" cy="103722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в лагере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699" y="1351127"/>
            <a:ext cx="9608023" cy="496778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 педагогическую диагностику,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неукоснительно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ряду правил: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Соблюдение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скрытой педагогической позиции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 которых хотите получить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значимую информацию.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Воспитанники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право отказаться отвечать на вопросы.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любой диагностической методики нельзя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никаким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     влиять на  выбор ответов: ни интонацией, ни указанием, ни пояснением инструкции или задания.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Необходимо создавать условия максимально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возможной автономности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 во время 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диагностирования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сохранение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6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491319"/>
            <a:ext cx="8760875" cy="568564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диагностическим методом в практике руководителя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 должно быть наблюдение за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деятельностью,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общением. Соотнесение результатов наблюдения и диагностики позволит получить объективную картину.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диагностические методики должны отвечать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простота проведения и обработки результатов исследования;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непродолжительность процедуры по времени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неутомительность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детей;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наличие элементов занимательности (желательные игровые формы).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87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6221" y="286603"/>
            <a:ext cx="9498391" cy="161839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самочувствия ребенка в коллективе  может быть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37731"/>
            <a:ext cx="8915400" cy="47630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организацию и проведение коллективно творческих дел, где каждый может стать участником разнообразной деятельности;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проведение вечерних огоньков - откровенных разговоров, где можно дать оценку своим действиям и действиям друзей, узнать мнение о себе и своей деятельности;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проведение «свободного микрофона» (правда, его нужно проводить на достаточно высоком уровне взаимного доверия в отряде), где можно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откровенно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сказать о том, что волнует ребенка на данном этапе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жизнедеятельности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60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06" y="805217"/>
            <a:ext cx="8351293" cy="5371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младшего возраста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использование методов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игр, незаконченных предложений,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цветопись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ребенком про-исходящих событий, ролей которые он приписывает своим героям;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он изображает, дают возможность судить о его ценностях, раз-витии мышления, воображении, речи. По рисункам на темы «Я», «Я и мои друзья»; «Что я больше всего люблю», «Моя семья» и другие,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сказкам можно получить информацию о самочувствии ребенка, степени развития его самосознания.</a:t>
            </a:r>
          </a:p>
        </p:txBody>
      </p:sp>
    </p:spTree>
    <p:extLst>
      <p:ext uri="{BB962C8B-B14F-4D97-AF65-F5344CB8AC3E}">
        <p14:creationId xmlns:p14="http://schemas.microsoft.com/office/powerpoint/2010/main" val="254387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2006" y="365125"/>
            <a:ext cx="8951794" cy="58118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подростковом возрасте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методы анкетирования, тесты, дискуссии, помогающие открыть себя, познать свой характер, свои возможности, особенности психических процессов.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Текст-рисунок;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Фантастический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добровольцев;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изучения межличностных отношений в группе используется социометрия. Можно провести  социометрический  эксперимент «У кого больше карточек», разработанный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Я.Л.Коломинским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Экспресс- метод выявления  лидеров в детском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Эмоционально-психологический климат отряда (ЭПК)</a:t>
            </a:r>
          </a:p>
        </p:txBody>
      </p:sp>
    </p:spTree>
    <p:extLst>
      <p:ext uri="{BB962C8B-B14F-4D97-AF65-F5344CB8AC3E}">
        <p14:creationId xmlns:p14="http://schemas.microsoft.com/office/powerpoint/2010/main" val="42554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0246" y="723330"/>
            <a:ext cx="8883554" cy="56501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родителей</a:t>
            </a:r>
          </a:p>
          <a:p>
            <a:pPr marL="0" indent="0" algn="just">
              <a:buNone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Прочитайте внимательно вопросы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ответьте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них: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Фамилия, имя ребенка.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Число, месяц, год рождения.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В каких секциях, клубах, студиях занимался?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Чем увлекается: любит петь, танцевать, читать,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шить,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спортом.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 Назовите характерные черты Вашего ребенка (робкий,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застенчивый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спокойный, подвижный, чрезмерно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другое).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диагностика в детском оздоровительном лагере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позволит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короткие сроки получать  более полную информацию об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возможностях  воспитанников и их проблемах, межличностных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динамике процессов группового взаимодействия  в отряде, что позволит обеспечить создание психологического комфорта.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5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86603"/>
            <a:ext cx="8911687" cy="118735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8358" y="1228299"/>
            <a:ext cx="9280478" cy="496778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Летний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лагерь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форма организации отдыха во временном детском объединении открывает перед личностью ребенка позитивные возможности развития, отсутствующие в условиях школьного коллектива.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уделяется сохранению и укреплению психического здоровья детей, важным составным компонентом которого является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благоприятного психологического климата, организация содержательного и разнообразного досуга в детском коллективе – важная задача, требующая высокого уровня развития психолого-педагогической  компетентности, методического мастерства и творчества педагогического коллектива лагеря.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06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09433"/>
            <a:ext cx="8915400" cy="5501789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МЕТОДИЧЕСКИХ РАЗРАБОТОК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ПОДДЕРЖАНИЯ ПОЗИТИВНОГО ПСИХОЛОГИЧЕСКОГО КЛИМАТА СРЕДИ ОТДЫХАЮЩИХ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ДЕТСКИХ ОЗДОРОВИТЕЛЬНЫХ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ЛАГЕРЯХ.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Кейс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мероприятия психолого-педагогической направленности, которые может проводить педагог и воспитатель без специального психологического образования в рамках педагогической  компетенции, направлены на снятие физического и психологического напряжения детского и подросткового организма, накопившееся за учебный год.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73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0561" y="300252"/>
            <a:ext cx="9744051" cy="941694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КАЛЕНДАРЬ МЕРОПРИЯТИЙ В ЛАГЕРЕ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8512052"/>
              </p:ext>
            </p:extLst>
          </p:nvPr>
        </p:nvGraphicFramePr>
        <p:xfrm>
          <a:off x="1760561" y="1241944"/>
          <a:ext cx="9990161" cy="516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0634"/>
                <a:gridCol w="4850103"/>
                <a:gridCol w="3479424"/>
              </a:tblGrid>
              <a:tr h="490142">
                <a:tc>
                  <a:txBody>
                    <a:bodyPr/>
                    <a:lstStyle/>
                    <a:p>
                      <a:pPr marR="450215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Недели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215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Мероприятие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215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Цель </a:t>
                      </a:r>
                      <a:endParaRPr lang="ru-RU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84195">
                <a:tc>
                  <a:txBody>
                    <a:bodyPr/>
                    <a:lstStyle/>
                    <a:p>
                      <a:pPr marR="450215"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неделя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Формирование социальной настроенности на ребенка у работников детского лагеря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Толерантным быть модно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Коллективно-творческое дело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</a:rPr>
                        <a:t>Ролевые игры «Моя безопасность»</a:t>
                      </a:r>
                    </a:p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</a:rPr>
                        <a:t>Уроки о Телефоне доверия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Мероприятия, направленные на эмоциональное сплочение коллектива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63537">
                <a:tc>
                  <a:txBody>
                    <a:bodyPr/>
                    <a:lstStyle/>
                    <a:p>
                      <a:pPr marR="450215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II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неделя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7180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Час общения «А если это любовь?»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7180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</a:rPr>
                        <a:t>Час общения «Хорошие и плохие поступки»</a:t>
                      </a:r>
                    </a:p>
                    <a:p>
                      <a:pPr marL="342900" marR="450215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47180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Лекция с элементами тренинга «Профилактика жестокого    обращения с детьми в летних загородных лагерях и пришкольных площадках»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21590" marR="450215" algn="just">
                        <a:spcAft>
                          <a:spcPts val="0"/>
                        </a:spcAft>
                        <a:tabLst>
                          <a:tab pos="47180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7180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Профилактика агрессивного поведения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84503">
                <a:tc>
                  <a:txBody>
                    <a:bodyPr/>
                    <a:lstStyle/>
                    <a:p>
                      <a:pPr marR="450215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III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неделя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Круги забот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</a:pPr>
                      <a:r>
                        <a:rPr lang="ru-RU" sz="160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Тренинг преодоления эмоционального выгорания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Решение конфликтных ситуаций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78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5529" y="313900"/>
            <a:ext cx="9553432" cy="629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3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4335" y="327546"/>
            <a:ext cx="9580278" cy="157745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психологического комфорта (эмоциональное благополучие) тесно связано с такой категорией как психологический климат.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9301" y="1782170"/>
            <a:ext cx="9389209" cy="45913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социально-психологический климат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характеризуется: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внутренним спокойствием;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высоконравственной атмосферой;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ружелюбием;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требовательностью (вместе с тем личностные потребности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членов могут быть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неудовлетворенны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из-за того, что какие-то компоненты «климата» не в полной мере развиты) и выступает в качестве одного из решающих факторов эффективности групповой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207580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1063" y="286603"/>
            <a:ext cx="9362364" cy="6209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2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0561" y="300251"/>
            <a:ext cx="9744051" cy="132383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«психолого-педагогический комфорт в детском оздоровительном лагере»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9051" y="1624084"/>
            <a:ext cx="9648967" cy="48995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Нравственно-эмоциональное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коллектива лагеря (детского и взрос-лого) в котором находят удовлетворение и оптимальное развитие содержа-тельные интересы и потребности субъектов воспитательного процесса, как со стороны внешних бытовых условий их жизни, так и со стороны их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душевных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переживаний и волнений, отношений друг к другу, к детскому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работе, к окружающим событиям.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Психологический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 неразрывно связан со своим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противоположным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понятием – дискомфорт (тревога, беспокойство, неуверенность в своих силах, озабоченность, страх и другие отрицательные переживания).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531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3139" y="177422"/>
            <a:ext cx="10235821" cy="1924333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психолого-педагогического комфорта в детском оздорови-тельном лагере включает необходимое и достаточное количество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-связанных содержательных компонентов: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2101755"/>
            <a:ext cx="10140285" cy="45992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Социально-психологический: директор лагеря; педагогический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организационная культура лагеря как образовательного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социальный контроль; оптимальные межличностные отношения.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Личностный: особенности личностного поведения детей и взрослых в течение всего времени пребывания в лагере.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Технологический: педагогика сотрудничества, педагогика ненасилия, педагогика свободы, развивающий характер способов организации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летнего отдыха детей, психолого-педагогическая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Материально-бытовой: архитектура и дизайн лагеря, бытовые удобства в лагере.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885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232012"/>
            <a:ext cx="9716755" cy="14603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факторов, влияющих на психологический комфорт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оздоровительном лагере.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7857" y="1692323"/>
            <a:ext cx="9921921" cy="485860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деятельностью взрослых.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Успешность работы взрослых в детском оздоровительном лагере во многом зависит от уровня развития следующих умений: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взаимодействовать с детьми различных социальных групп;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создавать каждому ребенку ситуации успеха и ощущение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учитывать индивидуальные и возрастные особенности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этой целью осуществлять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скрининговые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диагностические процедуры;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организовывать досуг детей и грамотного объединять их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досуговые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общности;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позитивно разрешать конфликтные ситуации;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оказывать психолого-педагогическую поддержку воспитанникам и др.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4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1504" y="365125"/>
            <a:ext cx="9552296" cy="58118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 раскрывает  специфику взаимоотношений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коллективе.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социальное и физическое развитие детей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тем, как складываются их отношения со сверстниками.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их характер, направленность формируют, развивают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эмоциональную сферу ребенка. Особенности эмоционального отношения (симпатии-антипатии и т.п.) детей друг к другу оказывают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 характер их взаимодействия, регулируют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в детской группе.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Неудовлетворительное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в группе сверстников переживается детьми очень остро и нередко является причиной аффективных реакций (развитию повышенной тревожности, агрессивности, чувства неуверенности в себе, закреплению отрицательных эмоций).</a:t>
            </a:r>
          </a:p>
        </p:txBody>
      </p:sp>
    </p:spTree>
    <p:extLst>
      <p:ext uri="{BB962C8B-B14F-4D97-AF65-F5344CB8AC3E}">
        <p14:creationId xmlns:p14="http://schemas.microsoft.com/office/powerpoint/2010/main" val="8398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624110"/>
            <a:ext cx="8760875" cy="55528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особенности жизни в  детском оздоровительном лагере,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актуализируют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 создания условий для психологического комфорта воспитанников, который может рассматриваться одним из критериев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летнего отдыха детей.</a:t>
            </a:r>
          </a:p>
        </p:txBody>
      </p:sp>
    </p:spTree>
    <p:extLst>
      <p:ext uri="{BB962C8B-B14F-4D97-AF65-F5344CB8AC3E}">
        <p14:creationId xmlns:p14="http://schemas.microsoft.com/office/powerpoint/2010/main" val="3360518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4335" y="313900"/>
            <a:ext cx="9580278" cy="1351128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детских  коллективов и пути их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4335" y="1665027"/>
            <a:ext cx="9785443" cy="48176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оздоровительно-образовательный лагерь (ДОЛ)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благо-приятное место для активного развития личности и воспитательной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коллектива. Пребывание ребёнка в ДОЛ, с одной стороны, изолирует, ограничивает возможности контакты ребёнка с семьей, а с другой —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расширения социализации посредством «значимых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Но так ли уж солнечно и сказочно,  в наших лагерях? Летний детский лагерь, как бы радужно мы его ни представляли и ни описывали, — это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«дислокации» конфликтных ситуаций. Это территория, где немало «троп войны», по которым  ходят её жители.      В большинстве случаев противостояние между детьми и взрослыми возникает из-за разных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распорядке жизни в лагере, дисциплине, мероприятиях,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отношений, целях и содержании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40705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171</TotalTime>
  <Words>1824</Words>
  <Application>Microsoft Office PowerPoint</Application>
  <PresentationFormat>Широкоэкранный</PresentationFormat>
  <Paragraphs>241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9" baseType="lpstr">
      <vt:lpstr>Arial Unicode MS</vt:lpstr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Легкий дым</vt:lpstr>
      <vt:lpstr>Психологический комфорт – важное условие эффективного отдыха детей в летнем лагере</vt:lpstr>
      <vt:lpstr>Психологический комфорт – важное условие эффективного отдыха детей в летнем лагере</vt:lpstr>
      <vt:lpstr>Понятие психологического комфорта (эмоциональное благополучие) тесно связано с такой категорией как психологический климат. </vt:lpstr>
      <vt:lpstr>Понятие «психолого-педагогический комфорт в детском оздоровительном лагере» </vt:lpstr>
      <vt:lpstr>Структура психолого-педагогического комфорта в детском оздорови-тельном лагере включает необходимое и достаточное количество взаимо-связанных содержательных компонентов:</vt:lpstr>
      <vt:lpstr>Группы факторов, влияющих на психологический комфорт в детском оздоровительном лагере.</vt:lpstr>
      <vt:lpstr> </vt:lpstr>
      <vt:lpstr> </vt:lpstr>
      <vt:lpstr>Проблемы детских  коллективов и пути их решения</vt:lpstr>
      <vt:lpstr> </vt:lpstr>
      <vt:lpstr>Типичные проблемы воспитанников  разных возрастных групп  и варианты их решения.</vt:lpstr>
      <vt:lpstr> </vt:lpstr>
      <vt:lpstr> </vt:lpstr>
      <vt:lpstr>Проблемы младшего школьного возраста</vt:lpstr>
      <vt:lpstr> </vt:lpstr>
      <vt:lpstr> </vt:lpstr>
      <vt:lpstr>Проблемы детей среднего возраста</vt:lpstr>
      <vt:lpstr>Проблемы подростков</vt:lpstr>
      <vt:lpstr>Кроме названных проблем существует ряд других ситуаций.</vt:lpstr>
      <vt:lpstr>Педагогическая диагностика в лагере</vt:lpstr>
      <vt:lpstr> </vt:lpstr>
      <vt:lpstr>Диагностика самочувствия ребенка в коллективе  может быть проведена через:</vt:lpstr>
      <vt:lpstr> </vt:lpstr>
      <vt:lpstr> </vt:lpstr>
      <vt:lpstr> </vt:lpstr>
      <vt:lpstr>Заключение</vt:lpstr>
      <vt:lpstr> </vt:lpstr>
      <vt:lpstr>КАЛЕНДАРЬ МЕРОПРИЯТИЙ В ЛАГЕРЕ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Психологический комфорт – важное условие эффективного отдыха детей в летнем лагере</dc:title>
  <dc:creator>User</dc:creator>
  <cp:lastModifiedBy>User</cp:lastModifiedBy>
  <cp:revision>80</cp:revision>
  <dcterms:created xsi:type="dcterms:W3CDTF">2022-03-31T01:53:25Z</dcterms:created>
  <dcterms:modified xsi:type="dcterms:W3CDTF">2022-04-01T02:26:38Z</dcterms:modified>
</cp:coreProperties>
</file>